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9" r:id="rId1"/>
  </p:sldMasterIdLst>
  <p:sldIdLst>
    <p:sldId id="256" r:id="rId2"/>
    <p:sldId id="258" r:id="rId3"/>
    <p:sldId id="259" r:id="rId4"/>
    <p:sldId id="261" r:id="rId5"/>
    <p:sldId id="262" r:id="rId6"/>
    <p:sldId id="260" r:id="rId7"/>
    <p:sldId id="265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028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02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866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32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559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194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480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14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289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445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366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399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377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076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52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755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048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8A87A34-81AB-432B-8DAE-1953F412C126}" type="datetimeFigureOut">
              <a:rPr lang="en-US" smtClean="0"/>
              <a:pPr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6705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B63849-456B-45C6-A641-C1D6F925EF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>
            <a:solidFill>
              <a:schemeClr val="bg1"/>
            </a:solidFill>
          </a:ln>
          <a:effectLst>
            <a:glow rad="228600">
              <a:srgbClr val="00B0F0">
                <a:alpha val="40000"/>
              </a:srgbClr>
            </a:glow>
            <a:outerShdw blurRad="25400" dir="17880000">
              <a:srgbClr val="000000">
                <a:alpha val="46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pt-BR" sz="139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FILOSOFIA</a:t>
            </a:r>
            <a:endParaRPr lang="pt-BR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CF980B2-5D4A-4440-AB5D-CC7606895D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3953342"/>
            <a:ext cx="9440034" cy="1049867"/>
          </a:xfrm>
        </p:spPr>
        <p:txBody>
          <a:bodyPr>
            <a:normAutofit/>
          </a:bodyPr>
          <a:lstStyle/>
          <a:p>
            <a:r>
              <a:rPr lang="pt-BR" sz="2800" dirty="0"/>
              <a:t>Professor Alexandre Luiz Zeni</a:t>
            </a:r>
          </a:p>
        </p:txBody>
      </p:sp>
    </p:spTree>
    <p:extLst>
      <p:ext uri="{BB962C8B-B14F-4D97-AF65-F5344CB8AC3E}">
        <p14:creationId xmlns:p14="http://schemas.microsoft.com/office/powerpoint/2010/main" val="2352722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9FFE3-7DD1-4A51-B05E-CF05943BB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100" name="Picture 4" descr="tamo junto | Tumblr">
            <a:extLst>
              <a:ext uri="{FF2B5EF4-FFF2-40B4-BE49-F238E27FC236}">
                <a16:creationId xmlns:a16="http://schemas.microsoft.com/office/drawing/2014/main" id="{1065DA00-7A04-4B95-A40C-2E29650713DF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128" y="860995"/>
            <a:ext cx="9363675" cy="198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👊🏻 Soco: Pele Clara Emoji">
            <a:extLst>
              <a:ext uri="{FF2B5EF4-FFF2-40B4-BE49-F238E27FC236}">
                <a16:creationId xmlns:a16="http://schemas.microsoft.com/office/drawing/2014/main" id="{C0812C70-B545-4F35-AF29-FB18B1E83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27" y="2850776"/>
            <a:ext cx="3886145" cy="388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342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D2E56C-C7B6-4954-B895-5877CC479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3AA1BC1-E0FB-4F59-9AD5-399911C6F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4">
            <a:extLst>
              <a:ext uri="{FF2B5EF4-FFF2-40B4-BE49-F238E27FC236}">
                <a16:creationId xmlns:a16="http://schemas.microsoft.com/office/drawing/2014/main" id="{783511AC-F06E-401E-9640-A60175CAE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503" y="0"/>
            <a:ext cx="122185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58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FCA19D-67C8-4331-9205-DC998FA6F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125502"/>
            <a:ext cx="10353157" cy="970450"/>
          </a:xfrm>
        </p:spPr>
        <p:txBody>
          <a:bodyPr>
            <a:normAutofit fontScale="90000"/>
          </a:bodyPr>
          <a:lstStyle/>
          <a:p>
            <a:r>
              <a:rPr lang="pt-BR" sz="6700" u="sng" dirty="0">
                <a:solidFill>
                  <a:srgbClr val="FF0000"/>
                </a:solidFill>
                <a:latin typeface="Algerian" panose="04020705040A02060702" pitchFamily="82" charset="0"/>
              </a:rPr>
              <a:t>ÍDOLOS</a:t>
            </a:r>
            <a:r>
              <a:rPr lang="pt-BR" sz="6700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pt-BR" sz="6700" u="sng" dirty="0">
                <a:solidFill>
                  <a:srgbClr val="FF0000"/>
                </a:solidFill>
                <a:latin typeface="Algerian" panose="04020705040A02060702" pitchFamily="82" charset="0"/>
              </a:rPr>
              <a:t>DA</a:t>
            </a:r>
            <a:r>
              <a:rPr lang="pt-BR" sz="6700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pt-BR" sz="6700" u="sng" dirty="0">
                <a:solidFill>
                  <a:srgbClr val="FF0000"/>
                </a:solidFill>
                <a:latin typeface="Algerian" panose="04020705040A02060702" pitchFamily="82" charset="0"/>
              </a:rPr>
              <a:t>MENTE</a:t>
            </a:r>
            <a:endParaRPr lang="pt-BR" u="sng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C4DF62-6418-4ED0-A107-90AD309EB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790" y="1095952"/>
            <a:ext cx="11349317" cy="5636546"/>
          </a:xfrm>
          <a:ln>
            <a:solidFill>
              <a:schemeClr val="bg1"/>
            </a:solidFill>
          </a:ln>
        </p:spPr>
        <p:txBody>
          <a:bodyPr>
            <a:normAutofit fontScale="25000" lnSpcReduction="20000"/>
          </a:bodyPr>
          <a:lstStyle/>
          <a:p>
            <a:endParaRPr lang="pt-BR" b="1" dirty="0"/>
          </a:p>
          <a:p>
            <a:pPr indent="-342900">
              <a:buFont typeface="Arial" panose="020B0604020202020204" pitchFamily="34" charset="0"/>
              <a:buChar char="•"/>
            </a:pPr>
            <a:r>
              <a:rPr lang="pt-BR" sz="11200" b="1" dirty="0"/>
              <a:t>Conhecer o mundo e encontrar verdades;</a:t>
            </a:r>
          </a:p>
          <a:p>
            <a:pPr indent="-342900">
              <a:buFont typeface="Arial" panose="020B0604020202020204" pitchFamily="34" charset="0"/>
              <a:buChar char="•"/>
            </a:pPr>
            <a:r>
              <a:rPr lang="pt-BR" sz="11200" b="1" dirty="0"/>
              <a:t>Limpar a mente </a:t>
            </a:r>
            <a:r>
              <a:rPr lang="pt-BR" sz="11200" b="1" dirty="0">
                <a:solidFill>
                  <a:srgbClr val="00B050"/>
                </a:solidFill>
              </a:rPr>
              <a:t>(libertar-se) </a:t>
            </a:r>
            <a:r>
              <a:rPr lang="pt-BR" sz="11200" b="1" dirty="0"/>
              <a:t>de vícios e ideias falsas </a:t>
            </a:r>
            <a:r>
              <a:rPr lang="pt-BR" sz="11200" b="1" dirty="0">
                <a:solidFill>
                  <a:srgbClr val="00B050"/>
                </a:solidFill>
              </a:rPr>
              <a:t>(ídolos)</a:t>
            </a:r>
            <a:r>
              <a:rPr lang="pt-BR" sz="11200" b="1" dirty="0"/>
              <a:t>;</a:t>
            </a:r>
          </a:p>
          <a:p>
            <a:pPr indent="-342900">
              <a:buFont typeface="Arial" panose="020B0604020202020204" pitchFamily="34" charset="0"/>
              <a:buChar char="•"/>
            </a:pPr>
            <a:r>
              <a:rPr lang="pt-BR" sz="11200" b="1" i="1" u="sng" dirty="0">
                <a:solidFill>
                  <a:srgbClr val="00B0F0"/>
                </a:solidFill>
              </a:rPr>
              <a:t>Teoria dos falsos ídolos: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11200" b="1" dirty="0">
                <a:solidFill>
                  <a:srgbClr val="FFC000"/>
                </a:solidFill>
              </a:rPr>
              <a:t>Ídolos da Tribo.</a:t>
            </a:r>
          </a:p>
          <a:p>
            <a:pPr lvl="2"/>
            <a:r>
              <a:rPr lang="pt-BR" sz="11200" b="1" dirty="0">
                <a:solidFill>
                  <a:srgbClr val="FF6600"/>
                </a:solidFill>
              </a:rPr>
              <a:t>Natureza das coisas misturada com a natureza humana;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11200" b="1" dirty="0">
                <a:solidFill>
                  <a:srgbClr val="FFC000"/>
                </a:solidFill>
              </a:rPr>
              <a:t>Ídolos da Caverna.</a:t>
            </a:r>
          </a:p>
          <a:p>
            <a:pPr lvl="2"/>
            <a:r>
              <a:rPr lang="pt-BR" sz="11200" b="1" dirty="0">
                <a:solidFill>
                  <a:srgbClr val="FF6600"/>
                </a:solidFill>
              </a:rPr>
              <a:t>Pessoalidade, subjetividade... Sobre o intelecto;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11200" b="1" dirty="0">
                <a:solidFill>
                  <a:srgbClr val="FFC000"/>
                </a:solidFill>
              </a:rPr>
              <a:t>Ídolos do Foro </a:t>
            </a:r>
            <a:r>
              <a:rPr lang="pt-BR" sz="11200" b="1" dirty="0">
                <a:solidFill>
                  <a:srgbClr val="00B050"/>
                </a:solidFill>
              </a:rPr>
              <a:t>(Fórum ou Mercado)</a:t>
            </a:r>
            <a:r>
              <a:rPr lang="pt-BR" sz="11200" b="1" dirty="0">
                <a:solidFill>
                  <a:srgbClr val="FFC000"/>
                </a:solidFill>
              </a:rPr>
              <a:t>.</a:t>
            </a:r>
          </a:p>
          <a:p>
            <a:pPr lvl="2"/>
            <a:r>
              <a:rPr lang="pt-BR" sz="11200" b="1" dirty="0">
                <a:solidFill>
                  <a:srgbClr val="FF6600"/>
                </a:solidFill>
              </a:rPr>
              <a:t>Linguagem ... Distorcer a realidade;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11200" b="1" dirty="0">
                <a:solidFill>
                  <a:srgbClr val="FFC000"/>
                </a:solidFill>
              </a:rPr>
              <a:t>Ídolos do Teatro.</a:t>
            </a:r>
          </a:p>
          <a:p>
            <a:pPr lvl="2"/>
            <a:r>
              <a:rPr lang="pt-BR" sz="11200" b="1" dirty="0">
                <a:solidFill>
                  <a:srgbClr val="FF6600"/>
                </a:solidFill>
              </a:rPr>
              <a:t>Metafísica;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4085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207C73C-7D5C-4BD1-9022-E03FDEA05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30" name="Picture 6" descr="Francis bacon png, Picture #1797903 francis bacon png">
            <a:extLst>
              <a:ext uri="{FF2B5EF4-FFF2-40B4-BE49-F238E27FC236}">
                <a16:creationId xmlns:a16="http://schemas.microsoft.com/office/drawing/2014/main" id="{309CD925-70BC-468A-B08F-FE5FED0181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9" y="609600"/>
            <a:ext cx="4444197" cy="585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 Pensamento e Influência de Aristóteles Para o Mundo">
            <a:extLst>
              <a:ext uri="{FF2B5EF4-FFF2-40B4-BE49-F238E27FC236}">
                <a16:creationId xmlns:a16="http://schemas.microsoft.com/office/drawing/2014/main" id="{19950108-DD77-47F7-AEA4-CF7FB3F24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246" y="1709142"/>
            <a:ext cx="4318186" cy="429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Versus PNG Clipart | PNG Mart">
            <a:extLst>
              <a:ext uri="{FF2B5EF4-FFF2-40B4-BE49-F238E27FC236}">
                <a16:creationId xmlns:a16="http://schemas.microsoft.com/office/drawing/2014/main" id="{D7ED6B27-F506-4FD2-A655-8845FCDEF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803" y="2407023"/>
            <a:ext cx="43815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Métodos científicos: método dedutivo | Livre Pensamento">
            <a:extLst>
              <a:ext uri="{FF2B5EF4-FFF2-40B4-BE49-F238E27FC236}">
                <a16:creationId xmlns:a16="http://schemas.microsoft.com/office/drawing/2014/main" id="{7ADD952F-F47A-43FD-80B5-12EB77A33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992" y="84625"/>
            <a:ext cx="4524700" cy="221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429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4E643-7FDD-4212-AD74-73E4EDD6F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08386"/>
            <a:ext cx="10353762" cy="970450"/>
          </a:xfrm>
        </p:spPr>
        <p:txBody>
          <a:bodyPr>
            <a:normAutofit/>
          </a:bodyPr>
          <a:lstStyle/>
          <a:p>
            <a:r>
              <a:rPr lang="pt-BR" sz="5400" u="sng" dirty="0">
                <a:solidFill>
                  <a:srgbClr val="FF0000"/>
                </a:solidFill>
                <a:latin typeface="Algerian" panose="04020705040A02060702" pitchFamily="82" charset="0"/>
              </a:rPr>
              <a:t>Método</a:t>
            </a:r>
            <a:r>
              <a:rPr lang="pt-BR" sz="5400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pt-BR" sz="5400" u="sng" dirty="0">
                <a:solidFill>
                  <a:srgbClr val="FF0000"/>
                </a:solidFill>
                <a:latin typeface="Algerian" panose="04020705040A02060702" pitchFamily="82" charset="0"/>
              </a:rPr>
              <a:t>empírico</a:t>
            </a:r>
            <a:r>
              <a:rPr lang="pt-BR" sz="5400" dirty="0">
                <a:solidFill>
                  <a:srgbClr val="FF0000"/>
                </a:solidFill>
                <a:latin typeface="Algerian" panose="04020705040A02060702" pitchFamily="82" charset="0"/>
              </a:rPr>
              <a:t>-</a:t>
            </a:r>
            <a:r>
              <a:rPr lang="pt-BR" sz="5400" u="sng" dirty="0">
                <a:solidFill>
                  <a:srgbClr val="FF0000"/>
                </a:solidFill>
                <a:latin typeface="Algerian" panose="04020705040A02060702" pitchFamily="82" charset="0"/>
              </a:rPr>
              <a:t>indutivo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5175D4-F688-48DD-B61B-F03FB5B0E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67" y="1376979"/>
            <a:ext cx="11338560" cy="5172635"/>
          </a:xfrm>
        </p:spPr>
        <p:txBody>
          <a:bodyPr>
            <a:normAutofit lnSpcReduction="10000"/>
          </a:bodyPr>
          <a:lstStyle/>
          <a:p>
            <a:r>
              <a:rPr lang="pt-BR" sz="4000" dirty="0">
                <a:solidFill>
                  <a:srgbClr val="00B0F0"/>
                </a:solidFill>
              </a:rPr>
              <a:t>Etapas do método:</a:t>
            </a:r>
          </a:p>
          <a:p>
            <a:endParaRPr lang="pt-BR" sz="4000" dirty="0"/>
          </a:p>
          <a:p>
            <a:pPr lvl="1"/>
            <a:r>
              <a:rPr lang="pt-BR" sz="3600" dirty="0">
                <a:solidFill>
                  <a:srgbClr val="00B050"/>
                </a:solidFill>
              </a:rPr>
              <a:t>Experiência;</a:t>
            </a:r>
          </a:p>
          <a:p>
            <a:pPr lvl="1"/>
            <a:r>
              <a:rPr lang="pt-BR" sz="3600" dirty="0">
                <a:solidFill>
                  <a:srgbClr val="00B050"/>
                </a:solidFill>
              </a:rPr>
              <a:t>Observação;</a:t>
            </a:r>
          </a:p>
          <a:p>
            <a:pPr lvl="1"/>
            <a:r>
              <a:rPr lang="pt-BR" sz="3600" dirty="0">
                <a:solidFill>
                  <a:srgbClr val="00B050"/>
                </a:solidFill>
              </a:rPr>
              <a:t>Regularidade;</a:t>
            </a:r>
          </a:p>
          <a:p>
            <a:pPr lvl="1"/>
            <a:r>
              <a:rPr lang="pt-BR" sz="3600" dirty="0">
                <a:solidFill>
                  <a:srgbClr val="00B050"/>
                </a:solidFill>
              </a:rPr>
              <a:t>Análise;</a:t>
            </a:r>
          </a:p>
          <a:p>
            <a:pPr lvl="1"/>
            <a:r>
              <a:rPr lang="pt-BR" sz="3600" dirty="0">
                <a:solidFill>
                  <a:srgbClr val="00B050"/>
                </a:solidFill>
              </a:rPr>
              <a:t>Generalização;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5" name="AutoShape 4" descr="Cozinhar A Banana, Banana, Frutas png transparente grátis">
            <a:extLst>
              <a:ext uri="{FF2B5EF4-FFF2-40B4-BE49-F238E27FC236}">
                <a16:creationId xmlns:a16="http://schemas.microsoft.com/office/drawing/2014/main" id="{0F574069-E87A-41D6-8129-758DE143D1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Cozinhar A Banana, Banana, Frutas png transparente grátis">
            <a:extLst>
              <a:ext uri="{FF2B5EF4-FFF2-40B4-BE49-F238E27FC236}">
                <a16:creationId xmlns:a16="http://schemas.microsoft.com/office/drawing/2014/main" id="{84F39994-B11D-495B-B265-ED6D471672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8" descr="Fruta de ícone de banana - Baixar PNG/SVG Transparente">
            <a:extLst>
              <a:ext uri="{FF2B5EF4-FFF2-40B4-BE49-F238E27FC236}">
                <a16:creationId xmlns:a16="http://schemas.microsoft.com/office/drawing/2014/main" id="{631FD19E-B8C0-4BFD-A9C2-C079CF1A60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B328A331-683C-4FF6-9FB7-0F34952F7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156" y="2067261"/>
            <a:ext cx="2821040" cy="181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2" descr="Frutas Tropicais PNG Images (com imagens) | Imagens de frutas ...">
            <a:extLst>
              <a:ext uri="{FF2B5EF4-FFF2-40B4-BE49-F238E27FC236}">
                <a16:creationId xmlns:a16="http://schemas.microsoft.com/office/drawing/2014/main" id="{22F98834-A432-4B7D-B3C7-47F7C2A067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62" name="Picture 14" descr="Manga Tommy com 2 unidades | Clube Extra">
            <a:extLst>
              <a:ext uri="{FF2B5EF4-FFF2-40B4-BE49-F238E27FC236}">
                <a16:creationId xmlns:a16="http://schemas.microsoft.com/office/drawing/2014/main" id="{077D611E-3895-4336-B238-C95E51E29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760" y="1376979"/>
            <a:ext cx="1914860" cy="191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6" descr="Citrus Sinensis, Doce Limão, Laranja png transparente grátis">
            <a:extLst>
              <a:ext uri="{FF2B5EF4-FFF2-40B4-BE49-F238E27FC236}">
                <a16:creationId xmlns:a16="http://schemas.microsoft.com/office/drawing/2014/main" id="{F0C7346C-BA8A-4C59-B959-7EE13E992C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18" descr="Imagem de Frutas - Laranja 10 PNG Imagens e Moldes.com.br">
            <a:extLst>
              <a:ext uri="{FF2B5EF4-FFF2-40B4-BE49-F238E27FC236}">
                <a16:creationId xmlns:a16="http://schemas.microsoft.com/office/drawing/2014/main" id="{56B4D38B-0547-4093-8DB8-E1228F848D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05600" y="403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20" descr="Imagem de Frutas - Laranja 12 PNG Imagens e Moldes.com.br">
            <a:extLst>
              <a:ext uri="{FF2B5EF4-FFF2-40B4-BE49-F238E27FC236}">
                <a16:creationId xmlns:a16="http://schemas.microsoft.com/office/drawing/2014/main" id="{E21804D8-E024-45A9-84B1-3B56CBE008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58000" y="4191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AutoShape 22" descr="Suco De, Suco De Laranja, Laranja png transparente grátis">
            <a:extLst>
              <a:ext uri="{FF2B5EF4-FFF2-40B4-BE49-F238E27FC236}">
                <a16:creationId xmlns:a16="http://schemas.microsoft.com/office/drawing/2014/main" id="{99B66E94-A807-47B1-97A7-6BB2B2DD73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10400" y="4343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74" name="Picture 26" descr="Fruta Laranja Png - Imagens grátis no Pixabay">
            <a:extLst>
              <a:ext uri="{FF2B5EF4-FFF2-40B4-BE49-F238E27FC236}">
                <a16:creationId xmlns:a16="http://schemas.microsoft.com/office/drawing/2014/main" id="{0A37A578-8584-45AD-96A8-E0D6CA0FE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730" y="1935480"/>
            <a:ext cx="2211197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Raio De Sol Transparent &amp; PNG Clipart Free Download - YWD">
            <a:extLst>
              <a:ext uri="{FF2B5EF4-FFF2-40B4-BE49-F238E27FC236}">
                <a16:creationId xmlns:a16="http://schemas.microsoft.com/office/drawing/2014/main" id="{B2C58CC1-64E0-49DD-8A24-E6BFEE5EA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674" y="3217432"/>
            <a:ext cx="3576918" cy="357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251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7A88FD3-2BEE-428C-84C3-1CEE96D41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487" y="892885"/>
            <a:ext cx="5163671" cy="903642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pt-BR" sz="5400" u="sng" dirty="0">
                <a:solidFill>
                  <a:srgbClr val="FF0000"/>
                </a:solidFill>
                <a:latin typeface="Algerian" panose="04020705040A02060702" pitchFamily="82" charset="0"/>
              </a:rPr>
              <a:t>Francis bacon</a:t>
            </a:r>
            <a:endParaRPr lang="pt-BR" sz="5400" dirty="0">
              <a:solidFill>
                <a:srgbClr val="FF0000"/>
              </a:solidFill>
            </a:endParaRP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12A316B4-2C8C-4F23-8CC5-E27F64EEA3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3487" y="1936377"/>
            <a:ext cx="5163671" cy="4754880"/>
          </a:xfrm>
          <a:ln>
            <a:solidFill>
              <a:schemeClr val="bg1"/>
            </a:solidFill>
          </a:ln>
        </p:spPr>
        <p:txBody>
          <a:bodyPr>
            <a:normAutofit fontScale="85000"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100" dirty="0">
                <a:solidFill>
                  <a:srgbClr val="00B050"/>
                </a:solidFill>
              </a:rPr>
              <a:t>Conhecimento científico;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31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100" dirty="0">
                <a:solidFill>
                  <a:srgbClr val="00B0F0"/>
                </a:solidFill>
              </a:rPr>
              <a:t>Conhecimento é poder;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31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100" dirty="0">
                <a:solidFill>
                  <a:srgbClr val="00B050"/>
                </a:solidFill>
              </a:rPr>
              <a:t>Poder sobre a natureza;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31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100" dirty="0">
                <a:solidFill>
                  <a:srgbClr val="00B0F0"/>
                </a:solidFill>
              </a:rPr>
              <a:t>Natureza, útil para nós;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31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100" dirty="0">
                <a:solidFill>
                  <a:srgbClr val="00B050"/>
                </a:solidFill>
              </a:rPr>
              <a:t>Prosperidade e progresso social;</a:t>
            </a:r>
          </a:p>
          <a:p>
            <a:endParaRPr lang="pt-BR" dirty="0"/>
          </a:p>
        </p:txBody>
      </p:sp>
      <p:pic>
        <p:nvPicPr>
          <p:cNvPr id="7" name="Espaço Reservado para Conteúdo 5">
            <a:extLst>
              <a:ext uri="{FF2B5EF4-FFF2-40B4-BE49-F238E27FC236}">
                <a16:creationId xmlns:a16="http://schemas.microsoft.com/office/drawing/2014/main" id="{3C8C11A8-532C-4F31-9E19-DB93602EDE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52229" y="1116529"/>
            <a:ext cx="6411912" cy="4167742"/>
          </a:xfrm>
        </p:spPr>
      </p:pic>
    </p:spTree>
    <p:extLst>
      <p:ext uri="{BB962C8B-B14F-4D97-AF65-F5344CB8AC3E}">
        <p14:creationId xmlns:p14="http://schemas.microsoft.com/office/powerpoint/2010/main" val="3563249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7FDE02-35E1-4470-9AB0-40E85A93B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Ok PNG Transparent Images | PNG All">
            <a:extLst>
              <a:ext uri="{FF2B5EF4-FFF2-40B4-BE49-F238E27FC236}">
                <a16:creationId xmlns:a16="http://schemas.microsoft.com/office/drawing/2014/main" id="{476B66FB-E016-4488-9BB3-B49034FFA9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815" y="761753"/>
            <a:ext cx="4428844" cy="567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001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222D3F-CEAF-4FD0-9C9D-35FA77DA5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64" y="236668"/>
            <a:ext cx="11822655" cy="6621331"/>
          </a:xfrm>
        </p:spPr>
        <p:txBody>
          <a:bodyPr>
            <a:normAutofit fontScale="92500" lnSpcReduction="20000"/>
          </a:bodyPr>
          <a:lstStyle/>
          <a:p>
            <a:pPr marL="36900" indent="0" algn="just" fontAlgn="base">
              <a:buNone/>
            </a:pPr>
            <a:r>
              <a:rPr lang="pt-BR" sz="2800" b="1" dirty="0">
                <a:solidFill>
                  <a:srgbClr val="FF0000"/>
                </a:solidFill>
                <a:effectLst/>
              </a:rPr>
              <a:t>(UEL) </a:t>
            </a:r>
            <a:r>
              <a:rPr lang="pt-BR" sz="2800" b="1" dirty="0">
                <a:effectLst/>
              </a:rPr>
              <a:t>São de quatro gêneros os ídolos que bloqueiam a mente humana. Para melhor apresentá-los, assinalamos os nomes: Ídolos da Tribo, Ídolos da Caverna, Ídolos do Foro e Ídolos do Teatro.”</a:t>
            </a:r>
          </a:p>
          <a:p>
            <a:pPr marL="36900" indent="0" algn="just" fontAlgn="base">
              <a:buNone/>
            </a:pPr>
            <a:r>
              <a:rPr lang="pt-BR" sz="2800" baseline="-25000" dirty="0">
                <a:effectLst/>
              </a:rPr>
              <a:t>Fonte: BACON. </a:t>
            </a:r>
            <a:r>
              <a:rPr lang="pt-BR" sz="2800" i="1" baseline="-25000" dirty="0" err="1">
                <a:effectLst/>
              </a:rPr>
              <a:t>Novum</a:t>
            </a:r>
            <a:r>
              <a:rPr lang="pt-BR" sz="2800" i="1" baseline="-25000" dirty="0">
                <a:effectLst/>
              </a:rPr>
              <a:t> </a:t>
            </a:r>
            <a:r>
              <a:rPr lang="pt-BR" sz="2800" i="1" baseline="-25000" dirty="0" err="1">
                <a:effectLst/>
              </a:rPr>
              <a:t>Organum</a:t>
            </a:r>
            <a:r>
              <a:rPr lang="pt-BR" sz="2800" baseline="-25000" dirty="0">
                <a:effectLst/>
              </a:rPr>
              <a:t>..., São Paulo: Nova Cultural, 1999, p.33.</a:t>
            </a:r>
            <a:endParaRPr lang="pt-BR" sz="2800" dirty="0">
              <a:effectLst/>
            </a:endParaRPr>
          </a:p>
          <a:p>
            <a:pPr marL="36900" indent="0" algn="just" fontAlgn="base">
              <a:buNone/>
            </a:pPr>
            <a:r>
              <a:rPr lang="pt-BR" sz="2800" dirty="0">
                <a:effectLst/>
              </a:rPr>
              <a:t> </a:t>
            </a:r>
          </a:p>
          <a:p>
            <a:pPr marL="36900" indent="0" algn="just" fontAlgn="base">
              <a:buNone/>
            </a:pPr>
            <a:r>
              <a:rPr lang="pt-BR" sz="2800" dirty="0">
                <a:solidFill>
                  <a:srgbClr val="00B0F0"/>
                </a:solidFill>
                <a:effectLst/>
              </a:rPr>
              <a:t>É correto afirmar que para Bacon:</a:t>
            </a:r>
          </a:p>
          <a:p>
            <a:pPr marL="36900" indent="0" algn="just">
              <a:buNone/>
            </a:pPr>
            <a:endParaRPr lang="pt-BR" sz="2800" dirty="0"/>
          </a:p>
          <a:p>
            <a:pPr marL="36900" indent="0" algn="just">
              <a:buNone/>
            </a:pPr>
            <a:r>
              <a:rPr lang="pt-BR" sz="2800" dirty="0"/>
              <a:t>a) </a:t>
            </a:r>
            <a:r>
              <a:rPr lang="pt-BR" sz="2800" dirty="0">
                <a:solidFill>
                  <a:srgbClr val="00B050"/>
                </a:solidFill>
                <a:effectLst/>
              </a:rPr>
              <a:t>Os Ídolos da Tribo e da Caverna são os conhecimentos primitivos que herdamos dos nossos antepassados mais notáveis.</a:t>
            </a:r>
          </a:p>
          <a:p>
            <a:pPr marL="36900" indent="0" algn="just">
              <a:buNone/>
            </a:pPr>
            <a:r>
              <a:rPr lang="pt-BR" sz="2800" dirty="0">
                <a:effectLst/>
              </a:rPr>
              <a:t>b) </a:t>
            </a:r>
            <a:r>
              <a:rPr lang="pt-BR" sz="2800" dirty="0">
                <a:solidFill>
                  <a:srgbClr val="00B050"/>
                </a:solidFill>
                <a:effectLst/>
              </a:rPr>
              <a:t>Os Ídolos do Teatro são todos os grandes atores que nos influenciam na vida cotidiana.</a:t>
            </a:r>
          </a:p>
          <a:p>
            <a:pPr marL="36900" indent="0" algn="just">
              <a:buNone/>
            </a:pPr>
            <a:r>
              <a:rPr lang="pt-BR" sz="2800" dirty="0">
                <a:effectLst/>
              </a:rPr>
              <a:t>c) </a:t>
            </a:r>
            <a:r>
              <a:rPr lang="pt-BR" sz="2800" dirty="0">
                <a:solidFill>
                  <a:srgbClr val="00B050"/>
                </a:solidFill>
                <a:effectLst/>
              </a:rPr>
              <a:t>Os Ídolos do Foro são as ideias formadas em nós por meio dos nossos sentidos.</a:t>
            </a:r>
          </a:p>
          <a:p>
            <a:pPr marL="36900" indent="0" algn="just">
              <a:buNone/>
            </a:pPr>
            <a:r>
              <a:rPr lang="pt-BR" sz="2800" dirty="0">
                <a:effectLst/>
              </a:rPr>
              <a:t>d) </a:t>
            </a:r>
            <a:r>
              <a:rPr lang="pt-BR" sz="2800" dirty="0">
                <a:solidFill>
                  <a:srgbClr val="00B050"/>
                </a:solidFill>
                <a:effectLst/>
              </a:rPr>
              <a:t>Através dos Ídolos, mesmo considerando que temos a mente bloqueada, podemos chegar à verdade.</a:t>
            </a:r>
          </a:p>
          <a:p>
            <a:pPr marL="36900" indent="0" algn="just">
              <a:buNone/>
            </a:pPr>
            <a:r>
              <a:rPr lang="pt-BR" sz="2800" dirty="0">
                <a:effectLst/>
              </a:rPr>
              <a:t>e) </a:t>
            </a:r>
            <a:r>
              <a:rPr lang="pt-BR" sz="2800" dirty="0">
                <a:solidFill>
                  <a:srgbClr val="00B050"/>
                </a:solidFill>
                <a:effectLst/>
              </a:rPr>
              <a:t>Os Ídolos são falsas noções e retratam os principais motivos pelos quais erramos quando buscamos conhecer.</a:t>
            </a:r>
            <a:endParaRPr lang="pt-BR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292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222D3F-CEAF-4FD0-9C9D-35FA77DA5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64" y="236668"/>
            <a:ext cx="11822655" cy="6621331"/>
          </a:xfrm>
        </p:spPr>
        <p:txBody>
          <a:bodyPr>
            <a:normAutofit fontScale="92500" lnSpcReduction="20000"/>
          </a:bodyPr>
          <a:lstStyle/>
          <a:p>
            <a:pPr marL="36900" indent="0" algn="just">
              <a:buNone/>
            </a:pPr>
            <a:r>
              <a:rPr lang="pt-BR" sz="2400" b="1" dirty="0">
                <a:effectLst/>
              </a:rPr>
              <a:t>(ENEM 2019) </a:t>
            </a:r>
            <a:r>
              <a:rPr lang="pt-BR" sz="2400" b="1" dirty="0">
                <a:solidFill>
                  <a:srgbClr val="00B050"/>
                </a:solidFill>
                <a:effectLst/>
              </a:rPr>
              <a:t>TEXTO I</a:t>
            </a:r>
            <a:endParaRPr lang="pt-BR" sz="2400" dirty="0">
              <a:solidFill>
                <a:srgbClr val="00B050"/>
              </a:solidFill>
              <a:effectLst/>
            </a:endParaRPr>
          </a:p>
          <a:p>
            <a:pPr marL="36900" indent="0" algn="just">
              <a:buNone/>
            </a:pPr>
            <a:r>
              <a:rPr lang="pt-BR" sz="2400" dirty="0">
                <a:effectLst/>
              </a:rPr>
              <a:t>Os segredos da natureza se revelam mais sob a tortura dos experimentos do que no seu curso natural.</a:t>
            </a:r>
          </a:p>
          <a:p>
            <a:pPr marL="36900" indent="0" algn="just">
              <a:buNone/>
            </a:pPr>
            <a:r>
              <a:rPr lang="pt-BR" sz="2400" dirty="0">
                <a:effectLst/>
              </a:rPr>
              <a:t>BACON, F. </a:t>
            </a:r>
            <a:r>
              <a:rPr lang="pt-BR" sz="2400" dirty="0" err="1">
                <a:effectLst/>
              </a:rPr>
              <a:t>Novum</a:t>
            </a:r>
            <a:r>
              <a:rPr lang="pt-BR" sz="2400" dirty="0">
                <a:effectLst/>
              </a:rPr>
              <a:t> </a:t>
            </a:r>
            <a:r>
              <a:rPr lang="pt-BR" sz="2400" dirty="0" err="1">
                <a:effectLst/>
              </a:rPr>
              <a:t>Organum</a:t>
            </a:r>
            <a:r>
              <a:rPr lang="pt-BR" sz="2400" dirty="0">
                <a:effectLst/>
              </a:rPr>
              <a:t>, 1620. In: HADOT, P. O véu de Ísis: ensaio sobre a história da ideia de natureza. São Paulo: Loyola, 2006.</a:t>
            </a:r>
          </a:p>
          <a:p>
            <a:pPr marL="36900" indent="0" algn="just">
              <a:buNone/>
            </a:pPr>
            <a:r>
              <a:rPr lang="pt-BR" sz="2400" b="1" dirty="0">
                <a:solidFill>
                  <a:srgbClr val="00B050"/>
                </a:solidFill>
                <a:effectLst/>
              </a:rPr>
              <a:t>TEXTO II</a:t>
            </a:r>
            <a:endParaRPr lang="pt-BR" sz="2400" dirty="0">
              <a:solidFill>
                <a:srgbClr val="00B050"/>
              </a:solidFill>
              <a:effectLst/>
            </a:endParaRPr>
          </a:p>
          <a:p>
            <a:pPr marL="36900" indent="0" algn="just">
              <a:buNone/>
            </a:pPr>
            <a:r>
              <a:rPr lang="pt-BR" sz="2400" dirty="0">
                <a:effectLst/>
              </a:rPr>
              <a:t>O ser humano, totalmente desintegrado do todo, não percebe mais as relações de equilíbrio da natureza. Age de forma totalmente desarmônica sobre o ambiente, causando grandes desequilíbrios ambientais.</a:t>
            </a:r>
          </a:p>
          <a:p>
            <a:pPr marL="36900" indent="0" algn="just">
              <a:buNone/>
            </a:pPr>
            <a:r>
              <a:rPr lang="pt-BR" sz="2400" dirty="0">
                <a:effectLst/>
              </a:rPr>
              <a:t>GUIMARÃES, M. A dimensão ambiental na educação. Campinas: Papirus, 1995.</a:t>
            </a:r>
          </a:p>
          <a:p>
            <a:pPr marL="36900" indent="0" algn="just">
              <a:buNone/>
            </a:pPr>
            <a:r>
              <a:rPr lang="pt-BR" sz="2400" dirty="0">
                <a:solidFill>
                  <a:srgbClr val="00B050"/>
                </a:solidFill>
                <a:effectLst/>
              </a:rPr>
              <a:t>Os textos indicam uma relação da sociedade diante da natureza caracterizada pela:</a:t>
            </a:r>
          </a:p>
          <a:p>
            <a:pPr marL="36900" indent="0" algn="just">
              <a:buNone/>
            </a:pPr>
            <a:endParaRPr lang="pt-BR" sz="2400" dirty="0">
              <a:effectLst/>
            </a:endParaRPr>
          </a:p>
          <a:p>
            <a:pPr marL="36900" indent="0" algn="just">
              <a:buNone/>
            </a:pPr>
            <a:r>
              <a:rPr lang="pt-BR" sz="2400" dirty="0">
                <a:effectLst/>
              </a:rPr>
              <a:t>a) </a:t>
            </a:r>
            <a:r>
              <a:rPr lang="pt-BR" sz="2400" dirty="0">
                <a:solidFill>
                  <a:srgbClr val="00B0F0"/>
                </a:solidFill>
                <a:effectLst/>
              </a:rPr>
              <a:t>objetificação do espaço físico.</a:t>
            </a:r>
          </a:p>
          <a:p>
            <a:pPr marL="36900" indent="0" algn="just">
              <a:buNone/>
            </a:pPr>
            <a:r>
              <a:rPr lang="pt-BR" sz="2400" dirty="0">
                <a:effectLst/>
              </a:rPr>
              <a:t>b) </a:t>
            </a:r>
            <a:r>
              <a:rPr lang="pt-BR" sz="2400" dirty="0">
                <a:solidFill>
                  <a:srgbClr val="00B0F0"/>
                </a:solidFill>
                <a:effectLst/>
              </a:rPr>
              <a:t>retomada do modelo criacionista.</a:t>
            </a:r>
          </a:p>
          <a:p>
            <a:pPr marL="36900" indent="0" algn="just">
              <a:buNone/>
            </a:pPr>
            <a:r>
              <a:rPr lang="pt-BR" sz="2400" dirty="0">
                <a:effectLst/>
              </a:rPr>
              <a:t>c) </a:t>
            </a:r>
            <a:r>
              <a:rPr lang="pt-BR" sz="2400" dirty="0">
                <a:solidFill>
                  <a:srgbClr val="00B0F0"/>
                </a:solidFill>
                <a:effectLst/>
              </a:rPr>
              <a:t>recuperação do legado ancestral.</a:t>
            </a:r>
          </a:p>
          <a:p>
            <a:pPr marL="36900" indent="0" algn="just">
              <a:buNone/>
            </a:pPr>
            <a:r>
              <a:rPr lang="pt-BR" sz="2400" dirty="0">
                <a:effectLst/>
              </a:rPr>
              <a:t>d) </a:t>
            </a:r>
            <a:r>
              <a:rPr lang="pt-BR" sz="2400" dirty="0">
                <a:solidFill>
                  <a:srgbClr val="00B0F0"/>
                </a:solidFill>
                <a:effectLst/>
              </a:rPr>
              <a:t>infalibilidade do método científico.</a:t>
            </a:r>
          </a:p>
          <a:p>
            <a:pPr marL="36900" indent="0" algn="just">
              <a:buNone/>
            </a:pPr>
            <a:r>
              <a:rPr lang="pt-BR" sz="2400" dirty="0">
                <a:effectLst/>
              </a:rPr>
              <a:t>e) </a:t>
            </a:r>
            <a:r>
              <a:rPr lang="pt-BR" sz="2400" dirty="0">
                <a:solidFill>
                  <a:srgbClr val="00B0F0"/>
                </a:solidFill>
                <a:effectLst/>
              </a:rPr>
              <a:t>formação da cosmovisão holística.</a:t>
            </a:r>
          </a:p>
          <a:p>
            <a:pPr marL="36900" indent="0" algn="just" fontAlgn="base">
              <a:buNone/>
            </a:pPr>
            <a:endParaRPr lang="pt-BR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001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ósia">
  <a:themeElements>
    <a:clrScheme name="Ardósi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ósi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ós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Ardósia</Template>
  <TotalTime>184</TotalTime>
  <Words>441</Words>
  <Application>Microsoft Office PowerPoint</Application>
  <PresentationFormat>Widescreen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Algerian</vt:lpstr>
      <vt:lpstr>Arial</vt:lpstr>
      <vt:lpstr>Calisto MT</vt:lpstr>
      <vt:lpstr>Wingdings 2</vt:lpstr>
      <vt:lpstr>Ardósia</vt:lpstr>
      <vt:lpstr>FILOSOFIA</vt:lpstr>
      <vt:lpstr>Apresentação do PowerPoint</vt:lpstr>
      <vt:lpstr>ÍDOLOS DA MENTE</vt:lpstr>
      <vt:lpstr>Apresentação do PowerPoint</vt:lpstr>
      <vt:lpstr>Método empírico-indutivo</vt:lpstr>
      <vt:lpstr>Francis bacon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Alexandre</dc:creator>
  <cp:lastModifiedBy>Alexandre Zeni</cp:lastModifiedBy>
  <cp:revision>17</cp:revision>
  <dcterms:created xsi:type="dcterms:W3CDTF">2020-05-02T19:33:17Z</dcterms:created>
  <dcterms:modified xsi:type="dcterms:W3CDTF">2020-08-20T03:49:16Z</dcterms:modified>
</cp:coreProperties>
</file>